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76" r:id="rId6"/>
    <p:sldId id="278" r:id="rId7"/>
    <p:sldId id="293" r:id="rId8"/>
    <p:sldId id="269" r:id="rId9"/>
    <p:sldId id="268" r:id="rId10"/>
    <p:sldId id="274" r:id="rId11"/>
    <p:sldId id="294" r:id="rId12"/>
    <p:sldId id="282" r:id="rId13"/>
    <p:sldId id="28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28" autoAdjust="0"/>
  </p:normalViewPr>
  <p:slideViewPr>
    <p:cSldViewPr snapToGrid="0" showGuides="1">
      <p:cViewPr varScale="1">
        <p:scale>
          <a:sx n="111" d="100"/>
          <a:sy n="111" d="100"/>
        </p:scale>
        <p:origin x="498" y="78"/>
      </p:cViewPr>
      <p:guideLst>
        <p:guide orient="horz" pos="2158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D97CB-9D46-471E-A4BA-C1A2FC1AB2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13CEC-53F6-4B2D-979B-F6F85B9247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3CEC-53F6-4B2D-979B-F6F85B9247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3CEC-53F6-4B2D-979B-F6F85B9247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ACB47-4049-4E1C-BAF6-76680D1A4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0043D-D306-4995-9A18-F0DCC85BF2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0087" y="840234"/>
            <a:ext cx="813732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方正黄草简体" panose="03000509000000000000" pitchFamily="65" charset="-122"/>
                <a:ea typeface="方正黄草简体" panose="03000509000000000000" pitchFamily="65" charset="-122"/>
              </a:rPr>
              <a:t>苏菲的世界</a:t>
            </a:r>
            <a:endParaRPr lang="zh-CN" altLang="en-US" sz="6000" dirty="0"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231860" y="4190552"/>
            <a:ext cx="326466" cy="3322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06109" y="4232222"/>
            <a:ext cx="369332" cy="4200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prstClr val="white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印</a:t>
            </a:r>
            <a:endParaRPr lang="zh-CN" altLang="en-US" sz="1200" dirty="0">
              <a:solidFill>
                <a:prstClr val="white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  <p:pic>
        <p:nvPicPr>
          <p:cNvPr id="3" name="节日里的洛阳城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5124450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7990" y="4974590"/>
            <a:ext cx="2623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高二五班  肖镇国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10" y="482600"/>
            <a:ext cx="35623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0"/>
            <a:ext cx="5992887" cy="5608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47130" y="644525"/>
            <a:ext cx="554164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哲学是一片瑰丽而又深不可测的森林，这片森林里静谧的隐藏着真实的自我和世界的真相。这里面每一棵树都是数千年前的哲人种下的，有历史的年轮和他们当年探索的足迹。现在我们要遁着这群拥有最高智慧的先人的足迹，从这片哲学的森林探寻永恒的真相。我们要不断的思考，不断想成长，所以给我们的情绪带来了波动，思考给我带来了合意困难，给大脑带来困难，这也必将是一种进步。只有不断的经过这种困难，才会带来进步，挣扎的过程是难熬的，舒适的皮毛深处，就是不适合一个拼命想获取更多的人。</a:t>
            </a:r>
            <a:endParaRPr lang="zh-CN" altLang="en-US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     人类的科技也许在某些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可能存在的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先进外星人看来不值一提，但在哲学方面的努力和成就真是丰富的瑰宝。如果人类无声无息的灭亡，这些哲学成就是最可惜的。抬头仰望星空时，我又感到如本书结尾所说的，我们每个人和这些星星都来自宇宙大爆炸伊始的物质，是一百多亿年前熊熊燃烧的大火所爆出来的一点火花，人生和人类的历史也正如宇宙中的一片星尘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5117" y="1350837"/>
            <a:ext cx="1682642" cy="43468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911714" y="22385"/>
            <a:ext cx="3615690" cy="6061207"/>
            <a:chOff x="7475220" y="1118681"/>
            <a:chExt cx="2572317" cy="43121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69676" y="3262982"/>
              <a:ext cx="2026596" cy="216783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312"/>
            <a:stretch>
              <a:fillRect/>
            </a:stretch>
          </p:blipFill>
          <p:spPr>
            <a:xfrm>
              <a:off x="7475220" y="1118681"/>
              <a:ext cx="2572317" cy="2310319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212879" y="4459352"/>
            <a:ext cx="326466" cy="3322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87128" y="4501022"/>
            <a:ext cx="369332" cy="4200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200" dirty="0">
                <a:solidFill>
                  <a:prstClr val="white"/>
                </a:solidFill>
                <a:latin typeface="汉仪星宇体简" panose="00020600040101010101" pitchFamily="18" charset="-122"/>
                <a:ea typeface="汉仪星宇体简" panose="00020600040101010101" pitchFamily="18" charset="-122"/>
              </a:rPr>
              <a:t>印</a:t>
            </a:r>
            <a:endParaRPr lang="zh-CN" altLang="en-US" sz="1200" dirty="0">
              <a:solidFill>
                <a:prstClr val="white"/>
              </a:solidFill>
              <a:latin typeface="汉仪星宇体简" panose="00020600040101010101" pitchFamily="18" charset="-122"/>
              <a:ea typeface="汉仪星宇体简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7" r="14910"/>
          <a:stretch>
            <a:fillRect/>
          </a:stretch>
        </p:blipFill>
        <p:spPr>
          <a:xfrm>
            <a:off x="8470205" y="0"/>
            <a:ext cx="3721995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40123" y="4997"/>
            <a:ext cx="971550" cy="1828800"/>
            <a:chOff x="1514475" y="0"/>
            <a:chExt cx="971550" cy="1828800"/>
          </a:xfrm>
        </p:grpSpPr>
        <p:sp>
          <p:nvSpPr>
            <p:cNvPr id="4" name="矩形 3"/>
            <p:cNvSpPr/>
            <p:nvPr/>
          </p:nvSpPr>
          <p:spPr>
            <a:xfrm>
              <a:off x="1514475" y="0"/>
              <a:ext cx="971550" cy="1828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4475" y="382250"/>
              <a:ext cx="72025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目录</a:t>
              </a:r>
              <a:endPara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0123" y="2688500"/>
            <a:ext cx="4320742" cy="461665"/>
            <a:chOff x="2796006" y="2245587"/>
            <a:chExt cx="4320742" cy="461665"/>
          </a:xfrm>
        </p:grpSpPr>
        <p:sp>
          <p:nvSpPr>
            <p:cNvPr id="7" name="TextBox 2"/>
            <p:cNvSpPr txBox="1"/>
            <p:nvPr/>
          </p:nvSpPr>
          <p:spPr>
            <a:xfrm>
              <a:off x="4135368" y="2245587"/>
              <a:ext cx="2981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内容简介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415114" y="2245587"/>
              <a:ext cx="72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2F2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壹</a:t>
              </a:r>
              <a:endParaRPr lang="zh-CN" altLang="en-US" sz="2400" b="1" dirty="0">
                <a:solidFill>
                  <a:srgbClr val="2F2F2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796006" y="2364980"/>
              <a:ext cx="662634" cy="342272"/>
            </a:xfrm>
            <a:prstGeom prst="rect">
              <a:avLst/>
            </a:prstGeom>
          </p:spPr>
        </p:pic>
        <p:sp>
          <p:nvSpPr>
            <p:cNvPr id="10" name="流程图: 联系 11"/>
            <p:cNvSpPr/>
            <p:nvPr/>
          </p:nvSpPr>
          <p:spPr>
            <a:xfrm>
              <a:off x="4029075" y="2423272"/>
              <a:ext cx="106293" cy="106293"/>
            </a:xfrm>
            <a:prstGeom prst="flowChartConnector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40123" y="3562495"/>
            <a:ext cx="4320742" cy="461665"/>
            <a:chOff x="2796006" y="2245587"/>
            <a:chExt cx="4320742" cy="461665"/>
          </a:xfrm>
        </p:grpSpPr>
        <p:sp>
          <p:nvSpPr>
            <p:cNvPr id="12" name="TextBox 2"/>
            <p:cNvSpPr txBox="1"/>
            <p:nvPr/>
          </p:nvSpPr>
          <p:spPr>
            <a:xfrm>
              <a:off x="4135368" y="2245587"/>
              <a:ext cx="2981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经典语句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15114" y="2245587"/>
              <a:ext cx="72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2F2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贰</a:t>
              </a:r>
              <a:endParaRPr lang="zh-CN" altLang="en-US" sz="2400" b="1" dirty="0">
                <a:solidFill>
                  <a:srgbClr val="2F2F2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796006" y="2364980"/>
              <a:ext cx="662634" cy="342272"/>
            </a:xfrm>
            <a:prstGeom prst="rect">
              <a:avLst/>
            </a:prstGeom>
          </p:spPr>
        </p:pic>
        <p:sp>
          <p:nvSpPr>
            <p:cNvPr id="15" name="流程图: 联系 16"/>
            <p:cNvSpPr/>
            <p:nvPr/>
          </p:nvSpPr>
          <p:spPr>
            <a:xfrm>
              <a:off x="4029075" y="2423272"/>
              <a:ext cx="106293" cy="106293"/>
            </a:xfrm>
            <a:prstGeom prst="flowChartConnector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40123" y="4436490"/>
            <a:ext cx="4320742" cy="461665"/>
            <a:chOff x="2796006" y="2245587"/>
            <a:chExt cx="4320742" cy="461665"/>
          </a:xfrm>
        </p:grpSpPr>
        <p:sp>
          <p:nvSpPr>
            <p:cNvPr id="17" name="TextBox 2"/>
            <p:cNvSpPr txBox="1"/>
            <p:nvPr/>
          </p:nvSpPr>
          <p:spPr>
            <a:xfrm>
              <a:off x="4135368" y="2245587"/>
              <a:ext cx="29813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阅读心得</a:t>
              </a:r>
              <a:endPara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15114" y="2245587"/>
              <a:ext cx="720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F2F2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叁</a:t>
              </a:r>
              <a:endParaRPr lang="zh-CN" altLang="en-US" sz="2400" b="1" dirty="0">
                <a:solidFill>
                  <a:srgbClr val="2F2F2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2796006" y="2364980"/>
              <a:ext cx="662634" cy="342272"/>
            </a:xfrm>
            <a:prstGeom prst="rect">
              <a:avLst/>
            </a:prstGeom>
          </p:spPr>
        </p:pic>
        <p:sp>
          <p:nvSpPr>
            <p:cNvPr id="20" name="流程图: 联系 21"/>
            <p:cNvSpPr/>
            <p:nvPr/>
          </p:nvSpPr>
          <p:spPr>
            <a:xfrm>
              <a:off x="4029075" y="2423272"/>
              <a:ext cx="106293" cy="106293"/>
            </a:xfrm>
            <a:prstGeom prst="flowChartConnector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86539" y="0"/>
            <a:ext cx="5083510" cy="543779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343774" y="4807255"/>
            <a:ext cx="32648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内容简介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流程图: 联系 14"/>
          <p:cNvSpPr/>
          <p:nvPr/>
        </p:nvSpPr>
        <p:spPr>
          <a:xfrm>
            <a:off x="6655698" y="5328925"/>
            <a:ext cx="232229" cy="23222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08" y="3908714"/>
            <a:ext cx="3206774" cy="307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48344" y="2185695"/>
            <a:ext cx="5204782" cy="32241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050" y="2185695"/>
            <a:ext cx="5467350" cy="3224114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975" y="4486275"/>
            <a:ext cx="1219200" cy="121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24270" y="2278380"/>
            <a:ext cx="5172075" cy="2949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14岁的少女苏菲某天放学回家，发现了一封神秘的信。苏菲从这封写着“你是谁？”的信开始，在艾伯特的指点下，从哲学的摇篮雅典出发，对苏格拉底和柏拉图的哲学有了初步了解。她对文艺复兴时期的认识包括达·芬奇的绘画、莎士比亚的戏剧……涉及艺术、科学等许多方面。至于近现代，艾伯特的“哲学函授课”包含了康德、黑格尔、弗洛伊德乃至于马克思的哲学思想。在苏菲的所到之处，到处都凝结着文明的精华。世界像谜团一般在她眼底展开，苏菲运用少女天生的悟性与后天知识，企图解开这些谜团，然而，事实真相远比她所想的更怪异、更离奇……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462" y="3908714"/>
            <a:ext cx="3206774" cy="30726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86539" y="0"/>
            <a:ext cx="5083510" cy="543779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082154" y="4914570"/>
            <a:ext cx="32648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经典语句</a:t>
            </a:r>
            <a:endParaRPr lang="zh-CN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流程图: 联系 14"/>
          <p:cNvSpPr/>
          <p:nvPr/>
        </p:nvSpPr>
        <p:spPr>
          <a:xfrm>
            <a:off x="6655698" y="5328925"/>
            <a:ext cx="232229" cy="23222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5447984" y="0"/>
            <a:ext cx="6744016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6900" y="2588260"/>
            <a:ext cx="565848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055" y="368935"/>
            <a:ext cx="10205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有一些东西是人人需要的，那就是：明白我们是谁，为何会在这里。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960" y="1418590"/>
            <a:ext cx="5850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5130" y="1148080"/>
            <a:ext cx="5850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1960" y="1291590"/>
            <a:ext cx="585025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zh-CN" altLang="en-US" sz="2800"/>
              <a:t>人们总觉得哲学是个很深奥的话题，其实每个人都存在对哲学的思考，例如我们每个人也许都思考过：我们是被谁创造出来的？我们的地球到底在宇宙处于什么位置和状态？我们为什么会在地球上等等…这些都是对哲学的思考，而且具有普遍性意义。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873500"/>
            <a:ext cx="12192000" cy="1981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0" y="2616062"/>
            <a:ext cx="8153400" cy="33408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8153401" y="3031516"/>
            <a:ext cx="2832100" cy="29251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280" y="354330"/>
            <a:ext cx="11568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一个人紧张时，如果能够打破禁忌就会感到自在些。</a:t>
            </a: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2280" y="1459230"/>
            <a:ext cx="10583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是哲学家对紧张这种心理状态的思考和深度的总结，没错，我们在紧张的时候，往往是因为我们对周围的事物存在一些敬畏之心和不适应，而这些东西又无法轻易被我们用轻松的心态对应对，这就是紧张的实质。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745406" y="1975699"/>
            <a:ext cx="4852837" cy="38591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0800000" flipV="1">
            <a:off x="5598160" y="2515870"/>
            <a:ext cx="513016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这句话是对教育的深刻思考，我们常常认为知识是通过传授得到的，其实这样的知识获得途径比较容易，但只有通过自己的内心领悟得到的知识才是通透的、深刻的，也才会从内心深处得到启发，获取真正的智慧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25720" y="861695"/>
            <a:ext cx="6459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真正的知识来自内心，而不是得自别人的传授。同时，唯有出自内心的知识，才能使人拥有真正的智慧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664" y="3710857"/>
            <a:ext cx="3846909" cy="370059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786539" y="0"/>
            <a:ext cx="5083510" cy="543779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7258684" y="4914570"/>
            <a:ext cx="326485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阅读心得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流程图: 联系 14"/>
          <p:cNvSpPr/>
          <p:nvPr/>
        </p:nvSpPr>
        <p:spPr>
          <a:xfrm>
            <a:off x="6655698" y="5328925"/>
            <a:ext cx="232229" cy="232229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WPS 演示</Application>
  <PresentationFormat>宽屏</PresentationFormat>
  <Paragraphs>46</Paragraphs>
  <Slides>11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方正黄草简体</vt:lpstr>
      <vt:lpstr>汉仪星宇体简</vt:lpstr>
      <vt:lpstr>华文行楷</vt:lpstr>
      <vt:lpstr>楷体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
本模板由bossppt设计师制作或制作师二次制作整理，bossppt为此花费了大量心血。
如果非本店购买，请直接向盗版店进行索赔。
本店淘宝唯一购买网址：https://chinappt.taobao.com</dc:description>
  <dc:subject>BOSSPPT 2017-2018</dc:subject>
  <cp:category>店铺： BOSSPPT顶尖职业文案</cp:category>
  <cp:lastModifiedBy>Admin</cp:lastModifiedBy>
  <cp:revision>8</cp:revision>
  <dcterms:created xsi:type="dcterms:W3CDTF">2017-03-15T12:51:00Z</dcterms:created>
  <dcterms:modified xsi:type="dcterms:W3CDTF">2020-09-17T13:36:15Z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